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3"/>
  </p:notesMasterIdLst>
  <p:sldIdLst>
    <p:sldId id="294" r:id="rId2"/>
    <p:sldId id="297" r:id="rId3"/>
    <p:sldId id="257" r:id="rId4"/>
    <p:sldId id="265" r:id="rId5"/>
    <p:sldId id="308" r:id="rId6"/>
    <p:sldId id="267" r:id="rId7"/>
    <p:sldId id="296" r:id="rId8"/>
    <p:sldId id="292" r:id="rId9"/>
    <p:sldId id="295" r:id="rId10"/>
    <p:sldId id="300" r:id="rId11"/>
    <p:sldId id="302" r:id="rId12"/>
    <p:sldId id="303" r:id="rId13"/>
    <p:sldId id="313" r:id="rId14"/>
    <p:sldId id="314" r:id="rId15"/>
    <p:sldId id="317" r:id="rId16"/>
    <p:sldId id="362" r:id="rId17"/>
    <p:sldId id="364" r:id="rId18"/>
    <p:sldId id="360" r:id="rId19"/>
    <p:sldId id="280" r:id="rId20"/>
    <p:sldId id="399" r:id="rId21"/>
    <p:sldId id="283" r:id="rId22"/>
    <p:sldId id="400" r:id="rId23"/>
    <p:sldId id="402" r:id="rId24"/>
    <p:sldId id="284" r:id="rId25"/>
    <p:sldId id="404" r:id="rId26"/>
    <p:sldId id="405" r:id="rId27"/>
    <p:sldId id="410" r:id="rId28"/>
    <p:sldId id="301" r:id="rId29"/>
    <p:sldId id="298" r:id="rId30"/>
    <p:sldId id="378" r:id="rId31"/>
    <p:sldId id="31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9"/>
    <p:restoredTop sz="94588"/>
  </p:normalViewPr>
  <p:slideViewPr>
    <p:cSldViewPr snapToGrid="0" snapToObjects="1">
      <p:cViewPr varScale="1">
        <p:scale>
          <a:sx n="65" d="100"/>
          <a:sy n="65" d="100"/>
        </p:scale>
        <p:origin x="8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4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9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F1011-41E3-40B6-B78D-47E4E664A2B7}" type="slidenum">
              <a:rPr lang="zh-HK" altLang="en-US" smtClean="0"/>
              <a:pPr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381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F1011-41E3-40B6-B78D-47E4E664A2B7}" type="slidenum">
              <a:rPr lang="zh-HK" altLang="en-US" smtClean="0"/>
              <a:pPr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883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09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7615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3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7%B4%99%E6%A8%A3%E5%8F%8A%E8%A1%A3%E6%9C%8D%E8%A3%BD%E4%BD%9C%E2%94%80%E2%94%80%E9%A0%90%E5%82%99%E8%BB%8A%E7%B8%AB%EF%BC%9A%E6%94%BE%E7%BD%AE%E7%B7%9A%E5%BF%83%E5%8F%8A%E7%B7%9A%E6%A2%AD/1_81k12gay/295650742" TargetMode="External"/><Relationship Id="rId2" Type="http://schemas.openxmlformats.org/officeDocument/2006/relationships/hyperlink" Target="https://emm.edcity.hk/media/%E7%B4%99%E6%A8%A3%E5%8F%8A%E8%A1%A3%E6%9C%8D%E8%A3%BD%E4%BD%9C%E2%94%80%E2%94%80%E9%A0%90%E5%82%99%E8%BB%8A%E7%B8%AB%EF%BC%9A%E7%A9%BF%E7%B7%9A%E9%83%A8%E5%88%86/1_yw2na5t5/29565074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m.edcity.hk/media/%E7%B4%99%E6%A8%A3%E5%8F%8A%E8%A1%A3%E6%9C%8D%E8%A3%BD%E4%BD%9C%E2%94%80%E2%94%80%E9%A0%90%E5%82%99%E8%BB%8A%E7%B8%AB%EF%BC%9A%E7%B7%9A%E5%BF%83%E6%89%93%E7%B7%9A/1_erkg3l8d/29565074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891" y="712613"/>
            <a:ext cx="8343093" cy="3102528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400" spc="750" dirty="0">
                <a:solidFill>
                  <a:schemeClr val="bg1"/>
                </a:solidFill>
              </a:rPr>
              <a:t>Introduction to pattern drafting </a:t>
            </a:r>
            <a:r>
              <a:rPr lang="en-US" sz="4400" spc="750" dirty="0" smtClean="0">
                <a:solidFill>
                  <a:schemeClr val="bg1"/>
                </a:solidFill>
              </a:rPr>
              <a:t/>
            </a:r>
            <a:br>
              <a:rPr lang="en-US" sz="4400" spc="750" dirty="0" smtClean="0">
                <a:solidFill>
                  <a:schemeClr val="bg1"/>
                </a:solidFill>
              </a:rPr>
            </a:br>
            <a:r>
              <a:rPr lang="en-US" sz="4400" spc="750" dirty="0" smtClean="0">
                <a:solidFill>
                  <a:schemeClr val="bg1"/>
                </a:solidFill>
              </a:rPr>
              <a:t>and </a:t>
            </a:r>
            <a:r>
              <a:rPr lang="en-US" sz="4400" spc="750" dirty="0">
                <a:solidFill>
                  <a:schemeClr val="bg1"/>
                </a:solidFill>
              </a:rPr>
              <a:t>sewing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4" y="4874494"/>
            <a:ext cx="12686430" cy="1465973"/>
          </a:xfrm>
        </p:spPr>
        <p:txBody>
          <a:bodyPr anchor="t">
            <a:normAutofit/>
          </a:bodyPr>
          <a:lstStyle/>
          <a:p>
            <a:r>
              <a:rPr lang="en-US" altLang="zh-HK" sz="2800" dirty="0"/>
              <a:t>Paper </a:t>
            </a:r>
            <a:br>
              <a:rPr lang="en-US" altLang="zh-HK" sz="2800" dirty="0"/>
            </a:br>
            <a:r>
              <a:rPr lang="en-US" altLang="zh-HK" sz="2800" dirty="0"/>
              <a:t>(marker paper and Card board paper)</a:t>
            </a:r>
            <a:endParaRPr lang="en-US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413891-6F19-C64B-9672-484C9FD56674}"/>
              </a:ext>
            </a:extLst>
          </p:cNvPr>
          <p:cNvSpPr/>
          <p:nvPr/>
        </p:nvSpPr>
        <p:spPr>
          <a:xfrm>
            <a:off x="256674" y="6521463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6685BE1-B084-4C4C-A8B5-636670AFF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/>
          <a:stretch/>
        </p:blipFill>
        <p:spPr bwMode="auto">
          <a:xfrm>
            <a:off x="145817" y="439816"/>
            <a:ext cx="4685856" cy="333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FC81FC17-0602-41E1-B7C4-5371C2BCD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89" y="0"/>
            <a:ext cx="7214509" cy="412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3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5" y="5426583"/>
            <a:ext cx="12477883" cy="1465973"/>
          </a:xfrm>
        </p:spPr>
        <p:txBody>
          <a:bodyPr anchor="t">
            <a:normAutofit/>
          </a:bodyPr>
          <a:lstStyle/>
          <a:p>
            <a:r>
              <a:rPr lang="en-US" altLang="zh-HK" sz="2800" dirty="0"/>
              <a:t>Tape measure/ Yard stick / Grading ruler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EB97D8-2046-134C-965B-363CEFC6D246}"/>
              </a:ext>
            </a:extLst>
          </p:cNvPr>
          <p:cNvSpPr/>
          <p:nvPr/>
        </p:nvSpPr>
        <p:spPr>
          <a:xfrm>
            <a:off x="112295" y="6521463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69768D3-133F-4742-89BF-0F236DEA4F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96" y="2550693"/>
            <a:ext cx="4103840" cy="255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1978391-B5D7-42E7-956B-3F6A675CA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 t="17452"/>
          <a:stretch/>
        </p:blipFill>
        <p:spPr bwMode="auto">
          <a:xfrm>
            <a:off x="2878196" y="60331"/>
            <a:ext cx="5766967" cy="255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F48671D4-BF93-4705-BB0E-99216D8B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36" y="0"/>
            <a:ext cx="5130130" cy="510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7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33" y="5270334"/>
            <a:ext cx="9237378" cy="1465973"/>
          </a:xfrm>
        </p:spPr>
        <p:txBody>
          <a:bodyPr anchor="t">
            <a:normAutofit/>
          </a:bodyPr>
          <a:lstStyle/>
          <a:p>
            <a:r>
              <a:rPr lang="en-US" altLang="zh-HK" sz="2800" dirty="0"/>
              <a:t>Set square / Curve rulers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9212A7-12BD-CD40-9B2D-1D5C8F40CFD7}"/>
              </a:ext>
            </a:extLst>
          </p:cNvPr>
          <p:cNvSpPr/>
          <p:nvPr/>
        </p:nvSpPr>
        <p:spPr>
          <a:xfrm>
            <a:off x="9833811" y="6521463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EF6C65A-6638-4170-9A4D-B6B66101D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94" y="104898"/>
            <a:ext cx="6191420" cy="468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30BEF-F548-4D8C-BDCA-8C721C501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5857" cy="46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5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33" y="4863440"/>
            <a:ext cx="8194641" cy="1465973"/>
          </a:xfrm>
        </p:spPr>
        <p:txBody>
          <a:bodyPr anchor="t">
            <a:normAutofit/>
          </a:bodyPr>
          <a:lstStyle/>
          <a:p>
            <a:r>
              <a:rPr lang="en-US" altLang="zh-HK" sz="2800" dirty="0"/>
              <a:t>Pencil / Marking chalks / Cutting shears / </a:t>
            </a:r>
            <a:r>
              <a:rPr lang="en-US" altLang="zh-HK" sz="2800" dirty="0" err="1"/>
              <a:t>Notcher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9212A7-12BD-CD40-9B2D-1D5C8F40CFD7}"/>
              </a:ext>
            </a:extLst>
          </p:cNvPr>
          <p:cNvSpPr/>
          <p:nvPr/>
        </p:nvSpPr>
        <p:spPr>
          <a:xfrm>
            <a:off x="9833811" y="6521463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6E50A7E-E8FB-4D57-9B46-562C7E7233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871"/>
            <a:ext cx="3291737" cy="25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58E7FCA3-CFCA-4A6B-A82C-7CEA44694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8" y="999871"/>
            <a:ext cx="3418580" cy="25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5283D72A-4C4B-4E73-B917-70D3DAB75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61" y="971083"/>
            <a:ext cx="2742374" cy="25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7AE375-8699-4AE3-9AEB-708743DD71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588" y="925477"/>
            <a:ext cx="2794412" cy="27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33" y="4863440"/>
            <a:ext cx="8194641" cy="1465973"/>
          </a:xfrm>
        </p:spPr>
        <p:txBody>
          <a:bodyPr anchor="t">
            <a:normAutofit/>
          </a:bodyPr>
          <a:lstStyle/>
          <a:p>
            <a:r>
              <a:rPr lang="en-US" altLang="zh-HK" sz="2800" dirty="0"/>
              <a:t>Tracing wheel/ Pattern weight / Work table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9212A7-12BD-CD40-9B2D-1D5C8F40CFD7}"/>
              </a:ext>
            </a:extLst>
          </p:cNvPr>
          <p:cNvSpPr/>
          <p:nvPr/>
        </p:nvSpPr>
        <p:spPr>
          <a:xfrm>
            <a:off x="9833811" y="6521463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C093698B-D810-4B27-AFE0-6E79D83F0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7"/>
          <a:stretch/>
        </p:blipFill>
        <p:spPr bwMode="auto">
          <a:xfrm>
            <a:off x="172568" y="1177116"/>
            <a:ext cx="3472595" cy="216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59DB0865-1FA8-44F1-9A62-11EC05D9A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63" y="544508"/>
            <a:ext cx="3582861" cy="317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75A2CF5D-1C1A-4AC7-95AF-4F43CE3C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74" y="717720"/>
            <a:ext cx="4680526" cy="293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2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1487210-3DC2-4CD7-97D2-075D2CE53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49B6E0-AC44-4C08-9792-FF75CAF35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3110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17EE05-70B4-4EC2-88D4-385603BC57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73110"/>
            <a:ext cx="8115300" cy="1594270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99000">
                <a:schemeClr val="accent2">
                  <a:alpha val="78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A4E486-95E6-4EDF-9F7F-25AF5913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91246" y="2583766"/>
            <a:ext cx="1600201" cy="6978889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88F717-E1C8-4768-9F1E-901533E61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10075" y="-25753"/>
            <a:ext cx="1594272" cy="12192000"/>
          </a:xfrm>
          <a:prstGeom prst="rect">
            <a:avLst/>
          </a:prstGeom>
          <a:gradFill>
            <a:gsLst>
              <a:gs pos="16000">
                <a:schemeClr val="accent4">
                  <a:alpha val="0"/>
                </a:schemeClr>
              </a:gs>
              <a:gs pos="99000">
                <a:schemeClr val="accent4">
                  <a:alpha val="3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14EB406-8F28-4B3B-B42A-FF988582A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62451" y="5273110"/>
            <a:ext cx="9729549" cy="1584890"/>
          </a:xfrm>
          <a:prstGeom prst="rect">
            <a:avLst/>
          </a:prstGeom>
          <a:gradFill>
            <a:gsLst>
              <a:gs pos="0">
                <a:schemeClr val="accent5">
                  <a:alpha val="49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BB3FF15-0BDD-E645-B056-89C508D9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61" y="5553719"/>
            <a:ext cx="9013343" cy="1110744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2800" spc="750" dirty="0">
                <a:solidFill>
                  <a:schemeClr val="bg1"/>
                </a:solidFill>
              </a:rPr>
              <a:t>Introduction to </a:t>
            </a:r>
            <a:r>
              <a:rPr lang="en-HK" sz="2800" dirty="0">
                <a:solidFill>
                  <a:schemeClr val="bg1"/>
                </a:solidFill>
              </a:rPr>
              <a:t>pattern cutting techniques</a:t>
            </a:r>
            <a:endParaRPr lang="en-US" sz="2800" spc="75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D0B5FF-C4D0-5E46-A63B-15980C1D2A7A}"/>
              </a:ext>
            </a:extLst>
          </p:cNvPr>
          <p:cNvSpPr/>
          <p:nvPr/>
        </p:nvSpPr>
        <p:spPr>
          <a:xfrm>
            <a:off x="-4745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(1)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CEE267-04F3-4546-86BC-5460EB0FA84D}"/>
              </a:ext>
            </a:extLst>
          </p:cNvPr>
          <p:cNvSpPr/>
          <p:nvPr/>
        </p:nvSpPr>
        <p:spPr>
          <a:xfrm>
            <a:off x="8123440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(3)</a:t>
            </a:r>
            <a:endParaRPr lang="en-US" dirty="0"/>
          </a:p>
        </p:txBody>
      </p:sp>
      <p:pic>
        <p:nvPicPr>
          <p:cNvPr id="2052" name="Picture 4" descr="Free Woman in Red Dress Making a Pattern on Black Fabric Stock Photo">
            <a:extLst>
              <a:ext uri="{FF2B5EF4-FFF2-40B4-BE49-F238E27FC236}">
                <a16:creationId xmlns:a16="http://schemas.microsoft.com/office/drawing/2014/main" id="{64315B71-7FAC-4F83-AD93-F587CBA6F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1920"/>
          <a:stretch/>
        </p:blipFill>
        <p:spPr bwMode="auto">
          <a:xfrm>
            <a:off x="11210" y="426"/>
            <a:ext cx="7848502" cy="52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Black Sling Bag on White Paper Stock Photo">
            <a:extLst>
              <a:ext uri="{FF2B5EF4-FFF2-40B4-BE49-F238E27FC236}">
                <a16:creationId xmlns:a16="http://schemas.microsoft.com/office/drawing/2014/main" id="{A93FAFAD-6432-4EC7-AC2C-A60E688A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46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D58879-6022-49B6-A997-28B3D972E9C3}"/>
              </a:ext>
            </a:extLst>
          </p:cNvPr>
          <p:cNvSpPr/>
          <p:nvPr/>
        </p:nvSpPr>
        <p:spPr>
          <a:xfrm>
            <a:off x="10148046" y="6613037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9AF3E4-4AE4-49BB-9B39-D2AEF0C604AA}"/>
              </a:ext>
            </a:extLst>
          </p:cNvPr>
          <p:cNvSpPr/>
          <p:nvPr/>
        </p:nvSpPr>
        <p:spPr>
          <a:xfrm>
            <a:off x="11210" y="-895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D268EDB-4D9D-46F4-8ADF-616E1FB7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55" y="-342106"/>
            <a:ext cx="10309745" cy="1233488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Grain Lines</a:t>
            </a:r>
            <a:endParaRPr lang="zh-HK" altLang="en-US" sz="3600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0424B4A-0541-4FE8-A603-AD2096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329" y="1178749"/>
            <a:ext cx="6161187" cy="5165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HK" sz="1800" b="1" dirty="0" smtClean="0"/>
              <a:t>Grain</a:t>
            </a:r>
            <a:r>
              <a:rPr lang="en-US" altLang="zh-HK" sz="1800" dirty="0" smtClean="0"/>
              <a:t>: </a:t>
            </a:r>
            <a:endParaRPr lang="en-US" altLang="zh-HK" sz="1800" dirty="0"/>
          </a:p>
          <a:p>
            <a:pPr>
              <a:buFontTx/>
              <a:buChar char="-"/>
            </a:pPr>
            <a:r>
              <a:rPr lang="en-US" altLang="zh-HK" sz="1800" dirty="0"/>
              <a:t>The direction of the yarn in woven fabrics. The direction affects the look feel of the fabric, and the hang and appearance of the garment.</a:t>
            </a:r>
          </a:p>
          <a:p>
            <a:pPr marL="0" indent="0">
              <a:buNone/>
            </a:pPr>
            <a:r>
              <a:rPr lang="en-US" altLang="zh-HK" sz="1800" b="1" dirty="0"/>
              <a:t>Lengthwise grain (straight/warp </a:t>
            </a:r>
            <a:r>
              <a:rPr lang="en-US" altLang="zh-HK" sz="1800" b="1" dirty="0" smtClean="0"/>
              <a:t>): </a:t>
            </a:r>
            <a:endParaRPr lang="en-US" altLang="zh-HK" sz="1800" b="1" dirty="0"/>
          </a:p>
          <a:p>
            <a:pPr>
              <a:buFontTx/>
              <a:buChar char="-"/>
            </a:pPr>
            <a:r>
              <a:rPr lang="en-US" altLang="zh-HK" sz="1800" dirty="0"/>
              <a:t>Yarns that are woven parallel with the selvage and twisted more tightly than </a:t>
            </a:r>
            <a:r>
              <a:rPr lang="en-US" altLang="zh-HK" sz="1800" dirty="0" smtClean="0"/>
              <a:t>the </a:t>
            </a:r>
            <a:r>
              <a:rPr lang="en-US" altLang="zh-HK" sz="1800" dirty="0"/>
              <a:t>crosswise grain. Also called the straight grain.</a:t>
            </a:r>
          </a:p>
          <a:p>
            <a:pPr marL="0" indent="0">
              <a:buNone/>
            </a:pPr>
            <a:r>
              <a:rPr lang="en-US" altLang="zh-HK" sz="1800" b="1" dirty="0"/>
              <a:t>Crosswise grain (cross/ weft</a:t>
            </a:r>
            <a:r>
              <a:rPr lang="en-US" altLang="zh-HK" sz="1800" b="1" dirty="0" smtClean="0"/>
              <a:t>): </a:t>
            </a:r>
            <a:endParaRPr lang="en-US" altLang="zh-HK" sz="1800" b="1" dirty="0"/>
          </a:p>
          <a:p>
            <a:pPr>
              <a:buFontTx/>
              <a:buChar char="-"/>
            </a:pPr>
            <a:r>
              <a:rPr lang="en-US" altLang="zh-HK" sz="1800" dirty="0"/>
              <a:t>Yarns that are woven </a:t>
            </a:r>
            <a:r>
              <a:rPr lang="en-US" altLang="zh-HK" sz="1800" dirty="0" smtClean="0"/>
              <a:t>perpendicular to the selvage.</a:t>
            </a:r>
            <a:endParaRPr lang="en-US" altLang="zh-HK" sz="1800" dirty="0"/>
          </a:p>
          <a:p>
            <a:pPr marL="0" indent="0">
              <a:buNone/>
            </a:pPr>
            <a:r>
              <a:rPr lang="en-US" altLang="zh-HK" sz="1800" b="1" dirty="0" smtClean="0"/>
              <a:t>True bias</a:t>
            </a:r>
            <a:r>
              <a:rPr lang="en-US" altLang="zh-HK" sz="1800" dirty="0" smtClean="0"/>
              <a:t>: </a:t>
            </a:r>
            <a:endParaRPr lang="en-US" altLang="zh-HK" sz="1800" dirty="0"/>
          </a:p>
          <a:p>
            <a:pPr>
              <a:buFontTx/>
              <a:buChar char="-"/>
            </a:pPr>
            <a:r>
              <a:rPr lang="en-US" altLang="zh-HK" sz="1800" dirty="0"/>
              <a:t>A diagonal line that intersects with the lengthwise and crosswise grains at a 45° angle. </a:t>
            </a:r>
            <a:r>
              <a:rPr lang="en-US" altLang="zh-HK" sz="1800" dirty="0" smtClean="0"/>
              <a:t>The bias has maximum stretch. </a:t>
            </a:r>
          </a:p>
          <a:p>
            <a:pPr marL="0" indent="0">
              <a:buNone/>
            </a:pPr>
            <a:endParaRPr lang="zh-HK" altLang="en-US" sz="1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6663928" y="647700"/>
            <a:ext cx="5067300" cy="5562600"/>
            <a:chOff x="6663928" y="647700"/>
            <a:chExt cx="5067300" cy="55626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3928" y="647700"/>
              <a:ext cx="5067300" cy="5562600"/>
            </a:xfrm>
            <a:prstGeom prst="rect">
              <a:avLst/>
            </a:prstGeom>
          </p:spPr>
        </p:pic>
        <p:sp>
          <p:nvSpPr>
            <p:cNvPr id="2" name="文字方塊 1"/>
            <p:cNvSpPr txBox="1"/>
            <p:nvPr/>
          </p:nvSpPr>
          <p:spPr>
            <a:xfrm rot="2808270">
              <a:off x="9325069" y="1442589"/>
              <a:ext cx="208958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True bias </a:t>
              </a:r>
              <a:endParaRPr lang="en-US" altLang="zh-TW" dirty="0" smtClean="0"/>
            </a:p>
            <a:p>
              <a:pPr algn="ctr"/>
              <a:r>
                <a:rPr lang="en-US" altLang="zh-TW" dirty="0" smtClean="0"/>
                <a:t>(45° angle) 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200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43B8C-75CC-4BE0-A430-76160E69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5" y="236075"/>
            <a:ext cx="10309745" cy="1233488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Effects of different </a:t>
            </a:r>
            <a:r>
              <a:rPr lang="en-US" altLang="zh-TW" sz="3600" dirty="0"/>
              <a:t>grain line </a:t>
            </a:r>
            <a:r>
              <a:rPr lang="en-US" altLang="zh-TW" sz="3600" dirty="0" smtClean="0"/>
              <a:t>positions on clothing design:</a:t>
            </a:r>
            <a:endParaRPr lang="zh-HK" altLang="en-US" sz="36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0F83D92-9545-415A-90BE-DE13A40BD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240" y="1807176"/>
            <a:ext cx="4997248" cy="4207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dirty="0"/>
              <a:t>A ) Straight grain ( warp </a:t>
            </a:r>
            <a:r>
              <a:rPr lang="en-US" altLang="zh-HK" dirty="0" smtClean="0"/>
              <a:t>)</a:t>
            </a:r>
            <a:r>
              <a:rPr lang="en-US" altLang="zh-TW" dirty="0" smtClean="0"/>
              <a:t> </a:t>
            </a:r>
            <a:r>
              <a:rPr lang="en-US" altLang="zh-TW" dirty="0"/>
              <a:t>is stronger and stable. The straight grain can control the shape and hang of garment.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HK" dirty="0"/>
              <a:t>B ) Crosswise grain (weft) </a:t>
            </a:r>
            <a:r>
              <a:rPr lang="en-US" altLang="zh-HK" dirty="0" smtClean="0"/>
              <a:t>is  </a:t>
            </a:r>
            <a:r>
              <a:rPr lang="en-US" altLang="zh-HK" dirty="0"/>
              <a:t>woven perpendicular to the straight grain and is less stable</a:t>
            </a:r>
            <a:r>
              <a:rPr lang="en-US" altLang="zh-HK" dirty="0" smtClean="0"/>
              <a:t>.</a:t>
            </a:r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TW" dirty="0" smtClean="0"/>
              <a:t>C)</a:t>
            </a:r>
            <a:r>
              <a:rPr lang="en-US" altLang="zh-HK" dirty="0" smtClean="0"/>
              <a:t> </a:t>
            </a:r>
            <a:r>
              <a:rPr lang="en-US" altLang="zh-HK" dirty="0"/>
              <a:t>True bias </a:t>
            </a:r>
            <a:r>
              <a:rPr lang="en-US" altLang="zh-HK" dirty="0" smtClean="0"/>
              <a:t>runs </a:t>
            </a:r>
            <a:r>
              <a:rPr lang="en-US" altLang="zh-HK" dirty="0"/>
              <a:t>at 45°</a:t>
            </a:r>
            <a:r>
              <a:rPr lang="en-US" altLang="zh-TW" dirty="0"/>
              <a:t> to the straight grain and crosswise grain, and causes fabric to stretch when cut.</a:t>
            </a:r>
          </a:p>
          <a:p>
            <a:pPr marL="0" indent="0">
              <a:buNone/>
            </a:pPr>
            <a:endParaRPr lang="en-US" altLang="zh-HK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E71B632-D8AB-457A-8738-A92ABD87BE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0" t="6390" r="48414" b="55788"/>
          <a:stretch/>
        </p:blipFill>
        <p:spPr>
          <a:xfrm>
            <a:off x="6096001" y="1979696"/>
            <a:ext cx="1681317" cy="209179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D1668AC-8727-4960-A816-2A78B67F7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2" t="31359" r="5566" b="31116"/>
          <a:stretch/>
        </p:blipFill>
        <p:spPr>
          <a:xfrm>
            <a:off x="7394028" y="4039243"/>
            <a:ext cx="1732936" cy="215525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D094A7C-06C7-45FA-920B-463EF3E0D5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4" t="56460" r="42979" b="6955"/>
          <a:stretch/>
        </p:blipFill>
        <p:spPr>
          <a:xfrm>
            <a:off x="8684342" y="1882592"/>
            <a:ext cx="1961536" cy="2286000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FD248F81-43C8-4936-A211-358905A102A4}"/>
              </a:ext>
            </a:extLst>
          </p:cNvPr>
          <p:cNvSpPr txBox="1"/>
          <p:nvPr/>
        </p:nvSpPr>
        <p:spPr>
          <a:xfrm rot="16200000">
            <a:off x="6961818" y="3316374"/>
            <a:ext cx="615553" cy="5331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HK" sz="2800" b="1" dirty="0"/>
              <a:t>A</a:t>
            </a:r>
            <a:endParaRPr lang="zh-HK" altLang="en-US" sz="2800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6BCFA00-6FBB-40FE-A4A2-BC27B9C208E5}"/>
              </a:ext>
            </a:extLst>
          </p:cNvPr>
          <p:cNvSpPr txBox="1"/>
          <p:nvPr/>
        </p:nvSpPr>
        <p:spPr>
          <a:xfrm>
            <a:off x="9665111" y="3498719"/>
            <a:ext cx="383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/>
              <a:t>C</a:t>
            </a:r>
            <a:endParaRPr lang="zh-HK" altLang="en-US" sz="2800" b="1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A7BA9C6-8A09-455F-A340-A94F5E52EC12}"/>
              </a:ext>
            </a:extLst>
          </p:cNvPr>
          <p:cNvSpPr txBox="1"/>
          <p:nvPr/>
        </p:nvSpPr>
        <p:spPr>
          <a:xfrm rot="16200000">
            <a:off x="8327906" y="5324100"/>
            <a:ext cx="615553" cy="7962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HK" sz="2800" b="1" dirty="0"/>
              <a:t>B</a:t>
            </a:r>
            <a:endParaRPr lang="zh-HK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2972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CEDD828A-8BA2-4E94-948A-F3487C36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337" y="701975"/>
            <a:ext cx="10309745" cy="1233488"/>
          </a:xfrm>
        </p:spPr>
        <p:txBody>
          <a:bodyPr>
            <a:noAutofit/>
          </a:bodyPr>
          <a:lstStyle/>
          <a:p>
            <a:r>
              <a:rPr lang="en-US" altLang="zh-HK" sz="3600" dirty="0"/>
              <a:t>The Effect of Pattern's Grain on Fabric</a:t>
            </a:r>
            <a:br>
              <a:rPr lang="en-US" altLang="zh-HK" sz="3600" dirty="0"/>
            </a:br>
            <a:endParaRPr lang="zh-HK" altLang="en-US" sz="3600" dirty="0"/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C67CBA3B-23C7-4346-9512-DB90EE65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337" y="2022506"/>
            <a:ext cx="4265365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sz="2400" dirty="0"/>
              <a:t>The fabric’s grain can affect the appearance, hang, and fit of the garment.</a:t>
            </a:r>
          </a:p>
          <a:p>
            <a:pPr marL="0" indent="0">
              <a:buNone/>
            </a:pPr>
            <a:endParaRPr lang="en-US" altLang="zh-HK" sz="2400" dirty="0"/>
          </a:p>
          <a:p>
            <a:pPr marL="0" indent="0">
              <a:buNone/>
            </a:pPr>
            <a:r>
              <a:rPr lang="en-US" altLang="zh-TW" sz="2400" dirty="0">
                <a:solidFill>
                  <a:srgbClr val="7030A0"/>
                </a:solidFill>
              </a:rPr>
              <a:t>T</a:t>
            </a:r>
            <a:r>
              <a:rPr lang="en-US" altLang="zh-HK" sz="2400" dirty="0" smtClean="0">
                <a:solidFill>
                  <a:srgbClr val="7030A0"/>
                </a:solidFill>
              </a:rPr>
              <a:t>he </a:t>
            </a:r>
            <a:r>
              <a:rPr lang="en-US" altLang="zh-HK" sz="2400" dirty="0">
                <a:solidFill>
                  <a:srgbClr val="7030A0"/>
                </a:solidFill>
              </a:rPr>
              <a:t>grain line on the pattern is always placed on fabric parallel with the selvage.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505" y="1318719"/>
            <a:ext cx="50958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6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3500" y="1782120"/>
            <a:ext cx="5326357" cy="4126527"/>
          </a:xfrm>
        </p:spPr>
        <p:txBody>
          <a:bodyPr>
            <a:normAutofit/>
          </a:bodyPr>
          <a:lstStyle/>
          <a:p>
            <a:r>
              <a:rPr lang="en-US" altLang="zh-HK" sz="2400" dirty="0"/>
              <a:t>Different areas / lines / curves add different amount of seam allowance </a:t>
            </a:r>
            <a:endParaRPr lang="en-US" altLang="zh-HK" sz="2400" dirty="0" smtClean="0"/>
          </a:p>
          <a:p>
            <a:endParaRPr lang="en-US" altLang="zh-HK" sz="2400" dirty="0"/>
          </a:p>
          <a:p>
            <a:r>
              <a:rPr lang="en-US" altLang="zh-HK" sz="2400" dirty="0"/>
              <a:t>Curve line adds </a:t>
            </a:r>
            <a:r>
              <a:rPr lang="en-US" altLang="zh-HK" sz="2400" dirty="0">
                <a:solidFill>
                  <a:srgbClr val="FF0000"/>
                </a:solidFill>
              </a:rPr>
              <a:t>less</a:t>
            </a:r>
            <a:r>
              <a:rPr lang="en-US" altLang="zh-HK" sz="2400" dirty="0"/>
              <a:t> seam allowance </a:t>
            </a:r>
            <a:endParaRPr lang="en-US" altLang="zh-HK" sz="2400" dirty="0" smtClean="0"/>
          </a:p>
          <a:p>
            <a:pPr marL="0" indent="0">
              <a:buNone/>
            </a:pPr>
            <a:endParaRPr lang="en-US" altLang="zh-HK" sz="2400" dirty="0"/>
          </a:p>
          <a:p>
            <a:r>
              <a:rPr lang="en-US" altLang="zh-HK" sz="2400" dirty="0"/>
              <a:t>Hem adds </a:t>
            </a:r>
            <a:r>
              <a:rPr lang="en-US" altLang="zh-HK" sz="2400" dirty="0">
                <a:solidFill>
                  <a:srgbClr val="FF0000"/>
                </a:solidFill>
              </a:rPr>
              <a:t>more</a:t>
            </a:r>
            <a:r>
              <a:rPr lang="en-US" altLang="zh-HK" sz="2400" dirty="0"/>
              <a:t> seam allowance </a:t>
            </a:r>
            <a:endParaRPr lang="zh-HK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3501" y="0"/>
            <a:ext cx="10240903" cy="1233488"/>
          </a:xfrm>
        </p:spPr>
        <p:txBody>
          <a:bodyPr>
            <a:normAutofit/>
          </a:bodyPr>
          <a:lstStyle/>
          <a:p>
            <a:pPr algn="l"/>
            <a:r>
              <a:rPr lang="en-US" altLang="zh-HK" b="1" dirty="0"/>
              <a:t>Seam allowance </a:t>
            </a:r>
            <a:endParaRPr lang="zh-HK" alt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80176" y="350100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76120" y="404106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91" y="47625"/>
            <a:ext cx="546735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0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1487210-3DC2-4CD7-97D2-075D2CE53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49B6E0-AC44-4C08-9792-FF75CAF35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3110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17EE05-70B4-4EC2-88D4-385603BC57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73110"/>
            <a:ext cx="8115300" cy="1594270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99000">
                <a:schemeClr val="accent2">
                  <a:alpha val="78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A4E486-95E6-4EDF-9F7F-25AF5913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91246" y="2583766"/>
            <a:ext cx="1600201" cy="6978889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88F717-E1C8-4768-9F1E-901533E61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10075" y="-25753"/>
            <a:ext cx="1594272" cy="12192000"/>
          </a:xfrm>
          <a:prstGeom prst="rect">
            <a:avLst/>
          </a:prstGeom>
          <a:gradFill>
            <a:gsLst>
              <a:gs pos="16000">
                <a:schemeClr val="accent4">
                  <a:alpha val="0"/>
                </a:schemeClr>
              </a:gs>
              <a:gs pos="99000">
                <a:schemeClr val="accent4">
                  <a:alpha val="3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14EB406-8F28-4B3B-B42A-FF988582A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62451" y="5273110"/>
            <a:ext cx="9729549" cy="1584890"/>
          </a:xfrm>
          <a:prstGeom prst="rect">
            <a:avLst/>
          </a:prstGeom>
          <a:gradFill>
            <a:gsLst>
              <a:gs pos="0">
                <a:schemeClr val="accent5">
                  <a:alpha val="49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BB3FF15-0BDD-E645-B056-89C508D9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18" y="5481957"/>
            <a:ext cx="6591364" cy="1110744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2400" spc="750" dirty="0">
                <a:solidFill>
                  <a:schemeClr val="bg1"/>
                </a:solidFill>
              </a:rPr>
              <a:t>Introduction to pattern drafting and sewing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D0B5FF-C4D0-5E46-A63B-15980C1D2A7A}"/>
              </a:ext>
            </a:extLst>
          </p:cNvPr>
          <p:cNvSpPr/>
          <p:nvPr/>
        </p:nvSpPr>
        <p:spPr>
          <a:xfrm>
            <a:off x="-4745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(1)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CEE267-04F3-4546-86BC-5460EB0FA84D}"/>
              </a:ext>
            </a:extLst>
          </p:cNvPr>
          <p:cNvSpPr/>
          <p:nvPr/>
        </p:nvSpPr>
        <p:spPr>
          <a:xfrm>
            <a:off x="8123440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(3)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8879-6022-49B6-A997-28B3D972E9C3}"/>
              </a:ext>
            </a:extLst>
          </p:cNvPr>
          <p:cNvSpPr/>
          <p:nvPr/>
        </p:nvSpPr>
        <p:spPr>
          <a:xfrm>
            <a:off x="10148046" y="6613037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pic>
        <p:nvPicPr>
          <p:cNvPr id="2056" name="Picture 8" descr="Free Woman in Green Long Sleeve Shirt Writing on White Paper Stock Photo">
            <a:extLst>
              <a:ext uri="{FF2B5EF4-FFF2-40B4-BE49-F238E27FC236}">
                <a16:creationId xmlns:a16="http://schemas.microsoft.com/office/drawing/2014/main" id="{945B01D5-F5B0-4A56-90EE-4BB2C3A30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3"/>
          <a:stretch/>
        </p:blipFill>
        <p:spPr bwMode="auto">
          <a:xfrm>
            <a:off x="1" y="0"/>
            <a:ext cx="7295690" cy="527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564x/94/0f/a3/940fa30b47bb27f2f6f1c3a97ae82f39.jpg">
            <a:extLst>
              <a:ext uri="{FF2B5EF4-FFF2-40B4-BE49-F238E27FC236}">
                <a16:creationId xmlns:a16="http://schemas.microsoft.com/office/drawing/2014/main" id="{ED379AAD-FB46-487C-BA00-2F895D85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26" y="-22415"/>
            <a:ext cx="5191503" cy="690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29AF3E4-4AE4-49BB-9B39-D2AEF0C604AA}"/>
              </a:ext>
            </a:extLst>
          </p:cNvPr>
          <p:cNvSpPr/>
          <p:nvPr/>
        </p:nvSpPr>
        <p:spPr>
          <a:xfrm>
            <a:off x="10009683" y="32782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4853027" y="504645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22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900" y="1444027"/>
            <a:ext cx="4865911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/>
              <a:t>The amount of seam allowance varies according to the following factors</a:t>
            </a:r>
            <a:r>
              <a:rPr lang="en-US" altLang="zh-HK" sz="2400" dirty="0" smtClean="0"/>
              <a:t>:</a:t>
            </a:r>
          </a:p>
          <a:p>
            <a:pPr marL="0" indent="0">
              <a:buNone/>
            </a:pPr>
            <a:endParaRPr lang="en-US" altLang="zh-HK" sz="2400" dirty="0"/>
          </a:p>
          <a:p>
            <a:r>
              <a:rPr lang="en-US" altLang="zh-HK" sz="2400" dirty="0"/>
              <a:t>Method of </a:t>
            </a:r>
            <a:r>
              <a:rPr lang="en-US" altLang="zh-HK" sz="2400" dirty="0" smtClean="0"/>
              <a:t>manufacture</a:t>
            </a:r>
          </a:p>
          <a:p>
            <a:endParaRPr lang="en-US" altLang="zh-HK" sz="2400" dirty="0"/>
          </a:p>
          <a:p>
            <a:r>
              <a:rPr lang="en-US" altLang="zh-HK" sz="2400" dirty="0"/>
              <a:t>Type of </a:t>
            </a:r>
            <a:r>
              <a:rPr lang="en-US" altLang="zh-HK" sz="2400" dirty="0" smtClean="0"/>
              <a:t>fabric</a:t>
            </a:r>
          </a:p>
          <a:p>
            <a:endParaRPr lang="en-US" altLang="zh-HK" sz="2400" dirty="0"/>
          </a:p>
          <a:p>
            <a:r>
              <a:rPr lang="en-US" altLang="zh-HK" sz="2400" dirty="0"/>
              <a:t>Type of style of garment</a:t>
            </a:r>
          </a:p>
          <a:p>
            <a:pPr marL="0" indent="0">
              <a:buNone/>
            </a:pPr>
            <a:endParaRPr lang="en-US" altLang="zh-HK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900" y="-1522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HK" dirty="0"/>
              <a:t>Seam allowance</a:t>
            </a:r>
            <a:endParaRPr lang="zh-HK" alt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80176" y="350100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76120" y="404106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DB3F18A-F58A-4F27-B6E2-8767B436C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0" t="36350" r="30312" b="27950"/>
          <a:stretch/>
        </p:blipFill>
        <p:spPr>
          <a:xfrm>
            <a:off x="5380493" y="1333695"/>
            <a:ext cx="6811508" cy="47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95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7832" y="287754"/>
            <a:ext cx="10240903" cy="1233488"/>
          </a:xfrm>
        </p:spPr>
        <p:txBody>
          <a:bodyPr>
            <a:normAutofit/>
          </a:bodyPr>
          <a:lstStyle/>
          <a:p>
            <a:r>
              <a:rPr lang="en-US" altLang="zh-HK" dirty="0"/>
              <a:t>Notch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7832" y="2114939"/>
            <a:ext cx="9567135" cy="3956179"/>
          </a:xfrm>
        </p:spPr>
        <p:txBody>
          <a:bodyPr>
            <a:normAutofit/>
          </a:bodyPr>
          <a:lstStyle/>
          <a:p>
            <a:r>
              <a:rPr lang="en-US" altLang="zh-HK" sz="2400" dirty="0"/>
              <a:t>Indicates how different pattern pieces of a garment are matched to each other, as well as the placement of their darts, zippers, seam lines, hems and other design details.</a:t>
            </a:r>
          </a:p>
        </p:txBody>
      </p:sp>
    </p:spTree>
    <p:extLst>
      <p:ext uri="{BB962C8B-B14F-4D97-AF65-F5344CB8AC3E}">
        <p14:creationId xmlns:p14="http://schemas.microsoft.com/office/powerpoint/2010/main" val="2439323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285" y="71756"/>
            <a:ext cx="10240903" cy="1233488"/>
          </a:xfrm>
        </p:spPr>
        <p:txBody>
          <a:bodyPr>
            <a:normAutofit/>
          </a:bodyPr>
          <a:lstStyle/>
          <a:p>
            <a:r>
              <a:rPr lang="en-US" altLang="zh-HK" dirty="0"/>
              <a:t>Notch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66" y="1981837"/>
            <a:ext cx="4515853" cy="4525963"/>
          </a:xfrm>
        </p:spPr>
        <p:txBody>
          <a:bodyPr>
            <a:normAutofit/>
          </a:bodyPr>
          <a:lstStyle/>
          <a:p>
            <a:r>
              <a:rPr lang="en-US" altLang="zh-HK" sz="2400" dirty="0"/>
              <a:t>The marks are made inside the seam allowance at right angle to the seam line, and extend all the way to the pattern </a:t>
            </a:r>
            <a:r>
              <a:rPr lang="en-US" altLang="zh-HK" sz="2400" dirty="0" smtClean="0"/>
              <a:t>edge.</a:t>
            </a:r>
            <a:endParaRPr lang="en-US" altLang="zh-HK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628650"/>
            <a:ext cx="73533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31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1395-022D-445E-8D24-AA3F100B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07" y="399171"/>
            <a:ext cx="10240903" cy="1233488"/>
          </a:xfrm>
        </p:spPr>
        <p:txBody>
          <a:bodyPr/>
          <a:lstStyle/>
          <a:p>
            <a:r>
              <a:rPr lang="en-US" dirty="0"/>
              <a:t>Balance Marks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D93DB-C120-43F7-BEE7-CB2F66232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07" y="2247674"/>
            <a:ext cx="10240903" cy="3956179"/>
          </a:xfrm>
        </p:spPr>
        <p:txBody>
          <a:bodyPr>
            <a:normAutofit/>
          </a:bodyPr>
          <a:lstStyle/>
          <a:p>
            <a:r>
              <a:rPr lang="en-US" altLang="zh-HK" sz="2400" dirty="0"/>
              <a:t>They are used to ensure accurate joining of garment </a:t>
            </a:r>
            <a:r>
              <a:rPr lang="en-US" altLang="zh-HK" sz="2400" dirty="0" smtClean="0"/>
              <a:t>parts.</a:t>
            </a:r>
          </a:p>
          <a:p>
            <a:endParaRPr lang="en-US" altLang="zh-HK" sz="2400" dirty="0"/>
          </a:p>
          <a:p>
            <a:r>
              <a:rPr lang="en-US" altLang="zh-HK" sz="2400" dirty="0"/>
              <a:t>For example: two balance marks located at </a:t>
            </a:r>
            <a:r>
              <a:rPr lang="en-US" altLang="zh-HK" sz="2400" dirty="0" smtClean="0"/>
              <a:t>back armhole while </a:t>
            </a:r>
            <a:r>
              <a:rPr lang="en-US" altLang="zh-HK" sz="2400" dirty="0"/>
              <a:t>one balance mark along </a:t>
            </a:r>
            <a:r>
              <a:rPr lang="en-US" altLang="zh-HK" sz="2400" dirty="0" smtClean="0"/>
              <a:t>front armhole.</a:t>
            </a:r>
            <a:endParaRPr lang="zh-HK" altLang="en-US" sz="2400" dirty="0"/>
          </a:p>
          <a:p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3568472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242" y="367087"/>
            <a:ext cx="10240903" cy="1233488"/>
          </a:xfrm>
        </p:spPr>
        <p:txBody>
          <a:bodyPr>
            <a:normAutofit/>
          </a:bodyPr>
          <a:lstStyle/>
          <a:p>
            <a:r>
              <a:rPr lang="en-US" altLang="zh-HK" dirty="0"/>
              <a:t>Labelling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6454" y="2332037"/>
            <a:ext cx="39707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P</a:t>
            </a:r>
            <a:r>
              <a:rPr lang="en-US" altLang="zh-HK" sz="2400" dirty="0"/>
              <a:t>attern pieces are labelled to indicate the </a:t>
            </a:r>
            <a:r>
              <a:rPr lang="en-US" altLang="zh-HK" sz="2400" dirty="0">
                <a:solidFill>
                  <a:srgbClr val="7030A0"/>
                </a:solidFill>
              </a:rPr>
              <a:t>pattern name, </a:t>
            </a:r>
            <a:r>
              <a:rPr lang="en-US" altLang="zh-HK" sz="2400" dirty="0" err="1">
                <a:solidFill>
                  <a:srgbClr val="7030A0"/>
                </a:solidFill>
              </a:rPr>
              <a:t>centre</a:t>
            </a:r>
            <a:r>
              <a:rPr lang="en-US" altLang="zh-HK" sz="2400" dirty="0">
                <a:solidFill>
                  <a:srgbClr val="7030A0"/>
                </a:solidFill>
              </a:rPr>
              <a:t> front, </a:t>
            </a:r>
            <a:r>
              <a:rPr lang="en-US" altLang="zh-HK" sz="2400" dirty="0" err="1">
                <a:solidFill>
                  <a:srgbClr val="7030A0"/>
                </a:solidFill>
              </a:rPr>
              <a:t>centre</a:t>
            </a:r>
            <a:r>
              <a:rPr lang="en-US" altLang="zh-HK" sz="2400" dirty="0">
                <a:solidFill>
                  <a:srgbClr val="7030A0"/>
                </a:solidFill>
              </a:rPr>
              <a:t> back and the total number to be cut.</a:t>
            </a:r>
          </a:p>
          <a:p>
            <a:pPr marL="0" indent="0">
              <a:buNone/>
            </a:pPr>
            <a:endParaRPr lang="en-US" altLang="zh-HK" u="sng" dirty="0"/>
          </a:p>
        </p:txBody>
      </p:sp>
      <p:grpSp>
        <p:nvGrpSpPr>
          <p:cNvPr id="7" name="群組 6"/>
          <p:cNvGrpSpPr/>
          <p:nvPr/>
        </p:nvGrpSpPr>
        <p:grpSpPr>
          <a:xfrm>
            <a:off x="7036526" y="3229955"/>
            <a:ext cx="3757749" cy="238901"/>
            <a:chOff x="7036526" y="3229955"/>
            <a:chExt cx="3757749" cy="238901"/>
          </a:xfrm>
        </p:grpSpPr>
        <p:sp>
          <p:nvSpPr>
            <p:cNvPr id="5" name="文字方塊 4"/>
            <p:cNvSpPr txBox="1"/>
            <p:nvPr/>
          </p:nvSpPr>
          <p:spPr>
            <a:xfrm>
              <a:off x="7036526" y="3238024"/>
              <a:ext cx="97536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sz="900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9818915" y="3229955"/>
              <a:ext cx="97536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sz="900" dirty="0"/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817" y="100992"/>
            <a:ext cx="59055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59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907B-6DC4-4319-8FCD-444DD994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54930"/>
            <a:ext cx="10240903" cy="1233488"/>
          </a:xfrm>
        </p:spPr>
        <p:txBody>
          <a:bodyPr/>
          <a:lstStyle/>
          <a:p>
            <a:r>
              <a:rPr lang="en-US" dirty="0"/>
              <a:t>Procedure for pattern construction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DC42B-D8EB-49AE-9683-1AAD017AC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Stage </a:t>
            </a:r>
            <a:r>
              <a:rPr lang="en-US" altLang="zh-TW" sz="2400" dirty="0"/>
              <a:t>One</a:t>
            </a:r>
            <a:r>
              <a:rPr lang="en-US" sz="24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Analyse</a:t>
            </a:r>
            <a:r>
              <a:rPr lang="en-US" sz="2400" dirty="0"/>
              <a:t> the designed style.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Draft / Trace basic blocks.</a:t>
            </a:r>
          </a:p>
          <a:p>
            <a:pPr marL="514350" indent="-514350">
              <a:buFont typeface="+mj-lt"/>
              <a:buAutoNum type="arabicPeriod"/>
            </a:pPr>
            <a:r>
              <a:rPr lang="en-HK" sz="2400" dirty="0"/>
              <a:t>Adapt basic blocks to various garment styles.</a:t>
            </a:r>
          </a:p>
        </p:txBody>
      </p:sp>
    </p:spTree>
    <p:extLst>
      <p:ext uri="{BB962C8B-B14F-4D97-AF65-F5344CB8AC3E}">
        <p14:creationId xmlns:p14="http://schemas.microsoft.com/office/powerpoint/2010/main" val="26249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907B-6DC4-4319-8FCD-444DD994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6597"/>
            <a:ext cx="10240903" cy="1233488"/>
          </a:xfrm>
        </p:spPr>
        <p:txBody>
          <a:bodyPr/>
          <a:lstStyle/>
          <a:p>
            <a:r>
              <a:rPr lang="en-US" dirty="0"/>
              <a:t>Procedure for pattern construction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DC42B-D8EB-49AE-9683-1AAD017A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77" y="1700931"/>
            <a:ext cx="10328341" cy="3956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Stage Two:</a:t>
            </a:r>
          </a:p>
          <a:p>
            <a:pPr marL="457200" indent="-457200">
              <a:buAutoNum type="arabicPeriod"/>
            </a:pPr>
            <a:r>
              <a:rPr lang="en-US" sz="2400" dirty="0"/>
              <a:t>Add appropriate seam allowance</a:t>
            </a:r>
          </a:p>
          <a:p>
            <a:pPr marL="457200" indent="-457200">
              <a:buAutoNum type="arabicPeriod"/>
            </a:pPr>
            <a:r>
              <a:rPr lang="en-US" sz="2400" dirty="0"/>
              <a:t>Position the grain line, balance marks and notches </a:t>
            </a:r>
          </a:p>
          <a:p>
            <a:pPr marL="457200" indent="-457200">
              <a:buAutoNum type="arabicPeriod"/>
            </a:pPr>
            <a:r>
              <a:rPr lang="en-US" sz="2400" dirty="0"/>
              <a:t>Label each </a:t>
            </a:r>
            <a:r>
              <a:rPr lang="en-US" sz="2400" dirty="0" smtClean="0"/>
              <a:t>pattern:</a:t>
            </a:r>
            <a:endParaRPr lang="en-US" sz="2400" dirty="0"/>
          </a:p>
          <a:p>
            <a:pPr lvl="1">
              <a:buFontTx/>
              <a:buChar char="-"/>
            </a:pPr>
            <a:r>
              <a:rPr lang="en-US" altLang="zh-TW" sz="2400" dirty="0" smtClean="0"/>
              <a:t>Name</a:t>
            </a:r>
          </a:p>
          <a:p>
            <a:pPr lvl="1">
              <a:buFontTx/>
              <a:buChar char="-"/>
            </a:pPr>
            <a:r>
              <a:rPr lang="en-US" altLang="zh-TW" sz="2400" dirty="0" smtClean="0"/>
              <a:t>Centre </a:t>
            </a:r>
            <a:r>
              <a:rPr lang="en-US" altLang="zh-TW" sz="2400" dirty="0"/>
              <a:t>Front (C.F.) and Centre Back (C.B</a:t>
            </a:r>
            <a:r>
              <a:rPr lang="en-US" altLang="zh-TW" sz="2400" dirty="0" smtClean="0"/>
              <a:t>.)</a:t>
            </a:r>
          </a:p>
          <a:p>
            <a:pPr lvl="1">
              <a:buFontTx/>
              <a:buChar char="-"/>
            </a:pPr>
            <a:r>
              <a:rPr lang="en-US" altLang="zh-TW" sz="2400" dirty="0" smtClean="0"/>
              <a:t>Number </a:t>
            </a:r>
            <a:r>
              <a:rPr lang="en-US" altLang="zh-TW" sz="2400" dirty="0"/>
              <a:t>of pieces to be </a:t>
            </a:r>
            <a:r>
              <a:rPr lang="en-US" altLang="zh-TW" sz="2400" dirty="0" smtClean="0"/>
              <a:t>cu</a:t>
            </a:r>
          </a:p>
          <a:p>
            <a:pPr lvl="1">
              <a:buFontTx/>
              <a:buChar char="-"/>
            </a:pPr>
            <a:r>
              <a:rPr lang="en-US" altLang="zh-TW" sz="2400" dirty="0" smtClean="0"/>
              <a:t>Type </a:t>
            </a:r>
            <a:r>
              <a:rPr lang="en-US" altLang="zh-TW" sz="2400" dirty="0"/>
              <a:t>of fabric in which the pattern piece will be cut (e.g. lining) </a:t>
            </a:r>
          </a:p>
          <a:p>
            <a:pPr marL="457200" indent="-457200">
              <a:buAutoNum type="arabicPeriod"/>
            </a:pPr>
            <a:r>
              <a:rPr lang="en-US" altLang="zh-TW" sz="2400" dirty="0"/>
              <a:t>Cut out pattern pieces</a:t>
            </a:r>
            <a:endParaRPr lang="en-US" sz="2400" dirty="0"/>
          </a:p>
          <a:p>
            <a:pPr marL="0" indent="0">
              <a:buNone/>
            </a:pP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554724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55DB9-B519-48D1-A23C-5A35E088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850" y="4622130"/>
            <a:ext cx="6335653" cy="1233488"/>
          </a:xfrm>
        </p:spPr>
        <p:txBody>
          <a:bodyPr/>
          <a:lstStyle/>
          <a:p>
            <a:pPr algn="r"/>
            <a:r>
              <a:rPr lang="en-US" altLang="zh-HK" dirty="0"/>
              <a:t>Preparation before sewing </a:t>
            </a:r>
            <a:endParaRPr lang="en-HK" dirty="0"/>
          </a:p>
        </p:txBody>
      </p:sp>
      <p:pic>
        <p:nvPicPr>
          <p:cNvPr id="12290" name="Picture 2" descr="Free Macro Photo Of Sewing Machine Stock Photo">
            <a:extLst>
              <a:ext uri="{FF2B5EF4-FFF2-40B4-BE49-F238E27FC236}">
                <a16:creationId xmlns:a16="http://schemas.microsoft.com/office/drawing/2014/main" id="{A6568125-BC86-46F4-83F0-2FB5CE4DD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5A0F6E-9073-45F4-9D3F-B5522834604B}"/>
              </a:ext>
            </a:extLst>
          </p:cNvPr>
          <p:cNvSpPr/>
          <p:nvPr/>
        </p:nvSpPr>
        <p:spPr>
          <a:xfrm>
            <a:off x="0" y="65736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HK" sz="10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1000" i="1" dirty="0" err="1">
                <a:solidFill>
                  <a:schemeClr val="bg1"/>
                </a:solidFill>
              </a:rPr>
              <a:t>Pexels</a:t>
            </a:r>
            <a:endParaRPr lang="en-HK" sz="10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65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9044" y="101630"/>
            <a:ext cx="5666558" cy="1143000"/>
          </a:xfrm>
        </p:spPr>
        <p:txBody>
          <a:bodyPr/>
          <a:lstStyle/>
          <a:p>
            <a:r>
              <a:rPr lang="en-US" altLang="zh-HK" dirty="0"/>
              <a:t>Preparation before sewing </a:t>
            </a: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06308" y="1412417"/>
            <a:ext cx="5214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/>
              <a:t>Turn the machine pulley and raise the thread take-up before threading the upper thread </a:t>
            </a:r>
          </a:p>
          <a:p>
            <a:endParaRPr lang="en-US" altLang="zh-HK" sz="2400" dirty="0"/>
          </a:p>
          <a:p>
            <a:pPr marL="514350" indent="-514350">
              <a:buFont typeface="+mj-lt"/>
              <a:buAutoNum type="arabicPeriod"/>
            </a:pPr>
            <a:r>
              <a:rPr lang="en-US" altLang="zh-HK" sz="2400" dirty="0"/>
              <a:t>Pass the needle thread in the order shown in the figure.</a:t>
            </a:r>
          </a:p>
          <a:p>
            <a:pPr marL="514350" indent="-514350">
              <a:buFont typeface="+mj-lt"/>
              <a:buAutoNum type="arabicPeriod"/>
            </a:pPr>
            <a:endParaRPr lang="en-US" altLang="zh-HK" sz="2400" dirty="0"/>
          </a:p>
          <a:p>
            <a:pPr marL="514350" indent="-514350">
              <a:buFont typeface="+mj-lt"/>
              <a:buAutoNum type="arabicPeriod"/>
            </a:pPr>
            <a:r>
              <a:rPr lang="en-US" altLang="zh-HK" sz="2400" dirty="0"/>
              <a:t>Pass the thread to the needle eye from left to right.</a:t>
            </a:r>
          </a:p>
          <a:p>
            <a:pPr marL="514350" indent="-514350">
              <a:buFont typeface="+mj-lt"/>
              <a:buAutoNum type="arabicPeriod"/>
            </a:pPr>
            <a:endParaRPr lang="en-US" altLang="zh-HK" sz="2400" dirty="0"/>
          </a:p>
          <a:p>
            <a:pPr marL="514350" indent="-514350">
              <a:buFont typeface="+mj-lt"/>
              <a:buAutoNum type="arabicPeriod"/>
            </a:pPr>
            <a:r>
              <a:rPr lang="en-US" altLang="zh-HK" sz="2400" dirty="0"/>
              <a:t>Pull out about 10cm (4 inches) of the thread from the needle eye.</a:t>
            </a:r>
            <a:endParaRPr lang="zh-HK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2" y="0"/>
            <a:ext cx="46291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63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1380" y="218507"/>
            <a:ext cx="10240903" cy="1233488"/>
          </a:xfrm>
        </p:spPr>
        <p:txBody>
          <a:bodyPr/>
          <a:lstStyle/>
          <a:p>
            <a:r>
              <a:rPr lang="en-US" altLang="zh-HK" dirty="0"/>
              <a:t>Operation the sewing machine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3897" y="2114939"/>
            <a:ext cx="10240903" cy="3956179"/>
          </a:xfrm>
        </p:spPr>
        <p:txBody>
          <a:bodyPr>
            <a:normAutofit lnSpcReduction="10000"/>
          </a:bodyPr>
          <a:lstStyle/>
          <a:p>
            <a:r>
              <a:rPr lang="en-US" altLang="zh-HK" sz="2400" dirty="0"/>
              <a:t>Turn off the power switch when threading the machine , replacing the bobbin or installing the </a:t>
            </a:r>
            <a:r>
              <a:rPr lang="en-US" altLang="zh-HK" sz="2400" dirty="0" smtClean="0"/>
              <a:t>needle.</a:t>
            </a:r>
          </a:p>
          <a:p>
            <a:endParaRPr lang="en-US" altLang="zh-HK" sz="2400" dirty="0"/>
          </a:p>
          <a:p>
            <a:r>
              <a:rPr lang="en-US" altLang="zh-HK" sz="2400" dirty="0"/>
              <a:t>Do not touch any of the moving parts or press any objects against the machine while sewing </a:t>
            </a:r>
            <a:r>
              <a:rPr lang="en-US" altLang="zh-HK" sz="2400" dirty="0" smtClean="0"/>
              <a:t>.</a:t>
            </a:r>
          </a:p>
          <a:p>
            <a:endParaRPr lang="en-US" altLang="zh-HK" sz="2400" dirty="0"/>
          </a:p>
          <a:p>
            <a:r>
              <a:rPr lang="en-US" altLang="zh-HK" sz="2400" dirty="0"/>
              <a:t>Switch off the power when not using the machine and when leaving the machine unattended.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1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10240903" cy="1465973"/>
          </a:xfrm>
        </p:spPr>
        <p:txBody>
          <a:bodyPr anchor="t">
            <a:normAutofit/>
          </a:bodyPr>
          <a:lstStyle/>
          <a:p>
            <a:r>
              <a:rPr lang="en-US" sz="2800" dirty="0"/>
              <a:t>Safety Rules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Person Using White Sewing Machine Stock Photo">
            <a:extLst>
              <a:ext uri="{FF2B5EF4-FFF2-40B4-BE49-F238E27FC236}">
                <a16:creationId xmlns:a16="http://schemas.microsoft.com/office/drawing/2014/main" id="{38552014-C978-4CA8-B79D-E02F4ECB4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6" b="21140"/>
          <a:stretch/>
        </p:blipFill>
        <p:spPr bwMode="auto">
          <a:xfrm>
            <a:off x="40" y="432"/>
            <a:ext cx="1219196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4AF2EA-4B22-994E-95CE-CDAE0F55EE44}"/>
              </a:ext>
            </a:extLst>
          </p:cNvPr>
          <p:cNvSpPr/>
          <p:nvPr/>
        </p:nvSpPr>
        <p:spPr>
          <a:xfrm>
            <a:off x="0" y="4017636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72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EF4C-C6D9-4EBD-A8A7-7EA8335F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10240903" cy="1233488"/>
          </a:xfrm>
        </p:spPr>
        <p:txBody>
          <a:bodyPr/>
          <a:lstStyle/>
          <a:p>
            <a:r>
              <a:rPr lang="en-US" dirty="0" smtClean="0"/>
              <a:t>Demonstration Videos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E588-E7B3-410E-A6A7-106F944D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52989"/>
            <a:ext cx="10240903" cy="3956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1.  </a:t>
            </a:r>
            <a:r>
              <a:rPr lang="en-US" sz="2800" dirty="0" smtClean="0">
                <a:hlinkClick r:id="rId2"/>
              </a:rPr>
              <a:t>PREPARATION </a:t>
            </a:r>
            <a:r>
              <a:rPr lang="en-US" sz="2800" dirty="0">
                <a:hlinkClick r:id="rId2"/>
              </a:rPr>
              <a:t>BEFORE SEWING - UPPER THREADING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2.  </a:t>
            </a:r>
            <a:r>
              <a:rPr lang="en-US" sz="2800" dirty="0" smtClean="0">
                <a:hlinkClick r:id="rId3"/>
              </a:rPr>
              <a:t>PREPARATION </a:t>
            </a:r>
            <a:r>
              <a:rPr lang="en-US" sz="2800" dirty="0">
                <a:hlinkClick r:id="rId3"/>
              </a:rPr>
              <a:t>BEFORE SEWING - BOBBIN AND BOBBIN CASE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3.  </a:t>
            </a:r>
            <a:r>
              <a:rPr lang="en-US" sz="2800" dirty="0" smtClean="0">
                <a:hlinkClick r:id="rId4"/>
              </a:rPr>
              <a:t>PREPARATION </a:t>
            </a:r>
            <a:r>
              <a:rPr lang="en-US" sz="2800" dirty="0">
                <a:hlinkClick r:id="rId4"/>
              </a:rPr>
              <a:t>BEFORE SEWING - THREAD THE </a:t>
            </a:r>
            <a:r>
              <a:rPr lang="en-US" sz="2800" dirty="0" smtClean="0">
                <a:hlinkClick r:id="rId4"/>
              </a:rPr>
              <a:t>BOBBIN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11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6B0179-F24F-A34E-91E8-96544337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09" y="1126533"/>
            <a:ext cx="2657105" cy="1233488"/>
          </a:xfrm>
        </p:spPr>
        <p:txBody>
          <a:bodyPr>
            <a:normAutofit/>
          </a:bodyPr>
          <a:lstStyle/>
          <a:p>
            <a:r>
              <a:rPr lang="en-US" sz="3200" u="sng" dirty="0"/>
              <a:t>chapter </a:t>
            </a:r>
            <a:br>
              <a:rPr lang="en-US" sz="3200" u="sng" dirty="0"/>
            </a:br>
            <a:r>
              <a:rPr lang="en-US" sz="3200" u="sng" dirty="0"/>
              <a:t>activity</a:t>
            </a:r>
            <a:endParaRPr lang="en-US"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7D40F6-D7BC-C041-97E7-C0E9982C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51" y="4418408"/>
            <a:ext cx="3045796" cy="1575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Can you try to thread the sewing machine and bobbin?</a:t>
            </a:r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EE2A670D-A5A8-7940-81B7-E8A0D37776A0}"/>
              </a:ext>
            </a:extLst>
          </p:cNvPr>
          <p:cNvSpPr/>
          <p:nvPr/>
        </p:nvSpPr>
        <p:spPr>
          <a:xfrm>
            <a:off x="156915" y="76076"/>
            <a:ext cx="1371600" cy="1575677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C00"/>
              </a:solidFill>
              <a:highlight>
                <a:srgbClr val="8080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CD53-0F76-B547-A6AA-2A75F5EAB2E3}"/>
              </a:ext>
            </a:extLst>
          </p:cNvPr>
          <p:cNvSpPr/>
          <p:nvPr/>
        </p:nvSpPr>
        <p:spPr>
          <a:xfrm>
            <a:off x="351909" y="3204586"/>
            <a:ext cx="5404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600" dirty="0">
                <a:latin typeface="+mj-lt"/>
              </a:rPr>
              <a:t>THREAD THE SEWING MACHINE</a:t>
            </a:r>
          </a:p>
        </p:txBody>
      </p:sp>
      <p:pic>
        <p:nvPicPr>
          <p:cNvPr id="10242" name="Picture 2" descr="Free Person Holding a Sewing Machine  Stock Photo">
            <a:extLst>
              <a:ext uri="{FF2B5EF4-FFF2-40B4-BE49-F238E27FC236}">
                <a16:creationId xmlns:a16="http://schemas.microsoft.com/office/drawing/2014/main" id="{197024E6-4F23-43DD-AD53-B42B0FC6A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5BF35A-3DA3-2D41-BD96-3271435ED037}"/>
              </a:ext>
            </a:extLst>
          </p:cNvPr>
          <p:cNvSpPr/>
          <p:nvPr/>
        </p:nvSpPr>
        <p:spPr>
          <a:xfrm>
            <a:off x="5995295" y="65060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600"/>
              </a:spcAft>
            </a:pPr>
            <a:r>
              <a:rPr lang="en-HK" sz="10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1000" i="1" dirty="0" err="1">
                <a:solidFill>
                  <a:schemeClr val="bg1"/>
                </a:solidFill>
              </a:rPr>
              <a:t>Pexels</a:t>
            </a:r>
            <a:endParaRPr lang="en-HK" sz="10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C143C-C544-7446-8D8F-28C4AEF17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419" y="2582304"/>
            <a:ext cx="4543181" cy="3428124"/>
          </a:xfrm>
        </p:spPr>
        <p:txBody>
          <a:bodyPr>
            <a:normAutofit/>
          </a:bodyPr>
          <a:lstStyle/>
          <a:p>
            <a:r>
              <a:rPr lang="en-US" altLang="zh-HK" sz="2400" dirty="0"/>
              <a:t>Feet should be removed from the treadle / foot pedal when not machining.</a:t>
            </a:r>
          </a:p>
          <a:p>
            <a:endParaRPr lang="en-HK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6D6D8C-071C-BF40-A730-729A9010A15F}"/>
              </a:ext>
            </a:extLst>
          </p:cNvPr>
          <p:cNvSpPr/>
          <p:nvPr/>
        </p:nvSpPr>
        <p:spPr>
          <a:xfrm>
            <a:off x="0" y="641749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Pexels</a:t>
            </a:r>
            <a:endParaRPr lang="en-HK" sz="800" i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時裝設計師創建禮服圖像檔">
            <a:extLst>
              <a:ext uri="{FF2B5EF4-FFF2-40B4-BE49-F238E27FC236}">
                <a16:creationId xmlns:a16="http://schemas.microsoft.com/office/drawing/2014/main" id="{0E84079F-767D-49A5-9E09-AE7CDC65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81" y="275183"/>
            <a:ext cx="38862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C99068F-1565-494B-A703-FE7A121DD859}"/>
              </a:ext>
            </a:extLst>
          </p:cNvPr>
          <p:cNvSpPr/>
          <p:nvPr/>
        </p:nvSpPr>
        <p:spPr>
          <a:xfrm rot="11757857">
            <a:off x="3209880" y="5191455"/>
            <a:ext cx="1407868" cy="54270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89FE4A-EBAC-4A75-AA89-B8E59B3C1C21}"/>
              </a:ext>
            </a:extLst>
          </p:cNvPr>
          <p:cNvSpPr txBox="1"/>
          <p:nvPr/>
        </p:nvSpPr>
        <p:spPr>
          <a:xfrm>
            <a:off x="4291719" y="5456897"/>
            <a:ext cx="161432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Treadle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138889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A6D22B2C-AD4A-4EBE-9AA9-F14DB8076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D1AC2D08-6425-4D6F-A8B1-FD07CB17DC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4D280848-1E61-4C01-BED9-37E50D49F1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>
                  <a:alpha val="71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Lenovo's User\Desktop\f5ac22b7cbed52535ccf09444025ee7b.jpg">
            <a:extLst>
              <a:ext uri="{FF2B5EF4-FFF2-40B4-BE49-F238E27FC236}">
                <a16:creationId xmlns:a16="http://schemas.microsoft.com/office/drawing/2014/main" id="{CA8584C6-BE0D-4110-946D-A094304AF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/>
          <a:stretch/>
        </p:blipFill>
        <p:spPr bwMode="auto">
          <a:xfrm>
            <a:off x="7139195" y="0"/>
            <a:ext cx="5052806" cy="63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EC262A-EA56-4297-92C6-CE9FCC432E51}"/>
              </a:ext>
            </a:extLst>
          </p:cNvPr>
          <p:cNvSpPr/>
          <p:nvPr/>
        </p:nvSpPr>
        <p:spPr>
          <a:xfrm>
            <a:off x="7176284" y="640977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03F5493-2C6A-496C-8CA6-D1EDD4F3F613}"/>
              </a:ext>
            </a:extLst>
          </p:cNvPr>
          <p:cNvSpPr txBox="1">
            <a:spLocks/>
          </p:cNvSpPr>
          <p:nvPr/>
        </p:nvSpPr>
        <p:spPr>
          <a:xfrm>
            <a:off x="691840" y="1727643"/>
            <a:ext cx="5340249" cy="44224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2400" dirty="0"/>
              <a:t>Scissors, needle and other sharp equipment should be handled with care and placed safely on worktops and </a:t>
            </a:r>
            <a:r>
              <a:rPr lang="en-US" altLang="zh-HK" sz="2400" dirty="0" smtClean="0"/>
              <a:t>tables. </a:t>
            </a:r>
            <a:endParaRPr lang="en-US" altLang="zh-HK" sz="2400" dirty="0"/>
          </a:p>
          <a:p>
            <a:endParaRPr lang="en-US" altLang="zh-HK" sz="2400" dirty="0"/>
          </a:p>
          <a:p>
            <a:r>
              <a:rPr lang="en-US" altLang="zh-HK" sz="2400" dirty="0"/>
              <a:t>Always keep fingers away from the needle and belt while the sewing machine is running.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019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B5C93-6EBA-3640-BD82-EEAAF5F5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090" y="2196783"/>
            <a:ext cx="5390968" cy="3428124"/>
          </a:xfrm>
        </p:spPr>
        <p:txBody>
          <a:bodyPr>
            <a:noAutofit/>
          </a:bodyPr>
          <a:lstStyle/>
          <a:p>
            <a:r>
              <a:rPr lang="en-US" altLang="zh-HK" sz="2400" dirty="0"/>
              <a:t>Long hair must be tied </a:t>
            </a:r>
            <a:r>
              <a:rPr lang="en-US" altLang="zh-HK" sz="2400" dirty="0" smtClean="0"/>
              <a:t>back.</a:t>
            </a:r>
            <a:endParaRPr lang="en-US" altLang="zh-HK" sz="2400" dirty="0"/>
          </a:p>
          <a:p>
            <a:endParaRPr lang="en-US" altLang="zh-HK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A08F78-3170-3E45-AD74-F121AAC86737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Free Person Holding Sewing Machine Stock Photo">
            <a:extLst>
              <a:ext uri="{FF2B5EF4-FFF2-40B4-BE49-F238E27FC236}">
                <a16:creationId xmlns:a16="http://schemas.microsoft.com/office/drawing/2014/main" id="{A72D37DC-053A-4511-B6F4-7E0CB04E3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807213-E67C-426E-9899-F4C351D74125}"/>
              </a:ext>
            </a:extLst>
          </p:cNvPr>
          <p:cNvSpPr/>
          <p:nvPr/>
        </p:nvSpPr>
        <p:spPr>
          <a:xfrm>
            <a:off x="0" y="6534407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Pexels</a:t>
            </a:r>
            <a:endParaRPr lang="en-HK" sz="800" i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5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54F29D-4CCA-4D06-875B-433CE760A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07" y="0"/>
            <a:ext cx="4270344" cy="64055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691C0E-5AA1-8F4D-94AE-58B019A0D1AD}"/>
              </a:ext>
            </a:extLst>
          </p:cNvPr>
          <p:cNvSpPr/>
          <p:nvPr/>
        </p:nvSpPr>
        <p:spPr>
          <a:xfrm>
            <a:off x="0" y="6488697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3EAC874-92C7-4A14-A6CC-F5252B4ACE4D}"/>
              </a:ext>
            </a:extLst>
          </p:cNvPr>
          <p:cNvSpPr txBox="1">
            <a:spLocks/>
          </p:cNvSpPr>
          <p:nvPr/>
        </p:nvSpPr>
        <p:spPr>
          <a:xfrm>
            <a:off x="6288103" y="1264729"/>
            <a:ext cx="4934181" cy="3428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HK" sz="2400" dirty="0"/>
          </a:p>
          <a:p>
            <a:r>
              <a:rPr lang="en-US" altLang="zh-HK" sz="2400" dirty="0"/>
              <a:t>Never interfere with the motor or moving parts of the sewing machine. </a:t>
            </a:r>
          </a:p>
          <a:p>
            <a:r>
              <a:rPr lang="en-US" altLang="zh-HK" sz="2400" dirty="0"/>
              <a:t>Guards and other safety devices are there to protect the users and should not be removed.</a:t>
            </a:r>
          </a:p>
        </p:txBody>
      </p:sp>
    </p:spTree>
    <p:extLst>
      <p:ext uri="{BB962C8B-B14F-4D97-AF65-F5344CB8AC3E}">
        <p14:creationId xmlns:p14="http://schemas.microsoft.com/office/powerpoint/2010/main" val="30031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34" y="504966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HK" dirty="0"/>
              <a:t>Tools and equipment for Making patterns</a:t>
            </a:r>
            <a:endParaRPr lang="en-US" sz="4000" spc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3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822" y="1986960"/>
            <a:ext cx="3091607" cy="1727643"/>
          </a:xfrm>
        </p:spPr>
        <p:txBody>
          <a:bodyPr anchor="b">
            <a:normAutofit/>
          </a:bodyPr>
          <a:lstStyle/>
          <a:p>
            <a:r>
              <a:rPr lang="en-US" altLang="zh-HK" sz="2800" dirty="0"/>
              <a:t>Dress stand </a:t>
            </a:r>
            <a:endParaRPr lang="en-US" sz="28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掃描0006">
            <a:extLst>
              <a:ext uri="{FF2B5EF4-FFF2-40B4-BE49-F238E27FC236}">
                <a16:creationId xmlns:a16="http://schemas.microsoft.com/office/drawing/2014/main" id="{A4354A35-12AA-4435-B2C7-F0B97884B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" t="975" r="55967" b="2750"/>
          <a:stretch/>
        </p:blipFill>
        <p:spPr bwMode="auto">
          <a:xfrm>
            <a:off x="4303942" y="-1"/>
            <a:ext cx="3567312" cy="339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掃描0006">
            <a:extLst>
              <a:ext uri="{FF2B5EF4-FFF2-40B4-BE49-F238E27FC236}">
                <a16:creationId xmlns:a16="http://schemas.microsoft.com/office/drawing/2014/main" id="{B0F20471-3E6C-4362-AB4B-0013D0DC3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0" t="2750" r="1495" b="2174"/>
          <a:stretch/>
        </p:blipFill>
        <p:spPr bwMode="auto">
          <a:xfrm>
            <a:off x="3997488" y="3363877"/>
            <a:ext cx="3873766" cy="304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F3FD1C-1C0D-43EE-A962-7FC3EFD1B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4303942" cy="64207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83F6FB9-1721-498F-932B-AA72B2CFB5D6}"/>
              </a:ext>
            </a:extLst>
          </p:cNvPr>
          <p:cNvSpPr/>
          <p:nvPr/>
        </p:nvSpPr>
        <p:spPr>
          <a:xfrm>
            <a:off x="-4" y="6531463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280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956</Words>
  <Application>Microsoft Office PowerPoint</Application>
  <PresentationFormat>寬螢幕</PresentationFormat>
  <Paragraphs>138</Paragraphs>
  <Slides>31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8" baseType="lpstr">
      <vt:lpstr>Avenir Next LT Pro</vt:lpstr>
      <vt:lpstr>Avenir Next LT Pro Light</vt:lpstr>
      <vt:lpstr>新細明體</vt:lpstr>
      <vt:lpstr>Arial</vt:lpstr>
      <vt:lpstr>Calibri</vt:lpstr>
      <vt:lpstr>Times New Roman</vt:lpstr>
      <vt:lpstr>GradientRiseVTI</vt:lpstr>
      <vt:lpstr>Introduction to pattern drafting  and sewing</vt:lpstr>
      <vt:lpstr>Introduction to pattern drafting and sewing</vt:lpstr>
      <vt:lpstr>Safety Rules</vt:lpstr>
      <vt:lpstr>PowerPoint 簡報</vt:lpstr>
      <vt:lpstr>PowerPoint 簡報</vt:lpstr>
      <vt:lpstr>PowerPoint 簡報</vt:lpstr>
      <vt:lpstr>PowerPoint 簡報</vt:lpstr>
      <vt:lpstr>Tools and equipment for Making patterns</vt:lpstr>
      <vt:lpstr>Dress stand </vt:lpstr>
      <vt:lpstr>Paper  (marker paper and Card board paper)</vt:lpstr>
      <vt:lpstr>Tape measure/ Yard stick / Grading ruler</vt:lpstr>
      <vt:lpstr>Set square / Curve rulers</vt:lpstr>
      <vt:lpstr>Pencil / Marking chalks / Cutting shears / Notcher</vt:lpstr>
      <vt:lpstr>Tracing wheel/ Pattern weight / Work table</vt:lpstr>
      <vt:lpstr>Introduction to pattern cutting techniques</vt:lpstr>
      <vt:lpstr>Grain Lines</vt:lpstr>
      <vt:lpstr>Effects of different grain line positions on clothing design:</vt:lpstr>
      <vt:lpstr>The Effect of Pattern's Grain on Fabric </vt:lpstr>
      <vt:lpstr>Seam allowance </vt:lpstr>
      <vt:lpstr>Seam allowance</vt:lpstr>
      <vt:lpstr>Notch</vt:lpstr>
      <vt:lpstr>Notch</vt:lpstr>
      <vt:lpstr>Balance Marks</vt:lpstr>
      <vt:lpstr>Labelling</vt:lpstr>
      <vt:lpstr>Procedure for pattern construction</vt:lpstr>
      <vt:lpstr>Procedure for pattern construction</vt:lpstr>
      <vt:lpstr>Preparation before sewing </vt:lpstr>
      <vt:lpstr>Preparation before sewing </vt:lpstr>
      <vt:lpstr>Operation the sewing machine </vt:lpstr>
      <vt:lpstr>Demonstration Videos</vt:lpstr>
      <vt:lpstr>chapter 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 design  elements</dc:title>
  <dc:creator>HO HO TAK</dc:creator>
  <cp:lastModifiedBy>POON, Suk-mei Cindy</cp:lastModifiedBy>
  <cp:revision>138</cp:revision>
  <dcterms:created xsi:type="dcterms:W3CDTF">2020-08-20T02:38:21Z</dcterms:created>
  <dcterms:modified xsi:type="dcterms:W3CDTF">2023-03-28T06:01:24Z</dcterms:modified>
</cp:coreProperties>
</file>